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3338"/>
    <a:srgbClr val="CA0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8"/>
    <p:restoredTop sz="94674"/>
  </p:normalViewPr>
  <p:slideViewPr>
    <p:cSldViewPr snapToGrid="0" snapToObjects="1">
      <p:cViewPr varScale="1">
        <p:scale>
          <a:sx n="98" d="100"/>
          <a:sy n="98" d="100"/>
        </p:scale>
        <p:origin x="68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2.xml"/><Relationship Id="rId3" Type="http://schemas.openxmlformats.org/officeDocument/2006/relationships/presProps" Target="presProps.xml"/><Relationship Id="rId7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10" Type="http://schemas.openxmlformats.org/officeDocument/2006/relationships/customXml" Target="../customXml/item4.xml"/><Relationship Id="rId4" Type="http://schemas.openxmlformats.org/officeDocument/2006/relationships/viewProps" Target="viewProps.xml"/><Relationship Id="rId9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E8385-07DA-644E-9F08-A1DA529A1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DDFB4-55CE-0B40-9F63-933806EE8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B724C-4F81-9C47-AD19-7C59A9A5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3FBBB-7377-014C-AC6F-112EFDD1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ECB80-EEB3-1944-85E3-69B14DB1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01AE-AFE1-634E-8101-B25D61BF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51676-9D3C-CB45-8DA0-1A0276E38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2923A-8D91-A844-8120-6C5467DF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5554-B526-4F45-86AA-91A67097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C2AB-1715-8C45-9073-50F50F4E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8794A2-6BE8-CF4B-A5B9-5A0BC01D3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F5D2C-7CE9-214B-95F4-F6BF9AAA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2E216-C989-734A-9DE0-B440B8A6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50F80-BC99-2C4F-8296-EE5594A78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8FAB4-E586-AE4F-A315-B75AA714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7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E4AB-729C-614A-9AA7-9C5AAA32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A5D3-5B07-6143-A4B0-AC1983543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6687-9FB0-3D49-88BE-CDDFC591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24CCA-1C78-7844-A21A-852933FF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2B1CD-70A3-064F-BFC6-842E2BEC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8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67D1-A354-3940-B207-227CEC67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3E01-3B13-2544-871D-720698AF4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95F9E-7928-EB42-8735-8CAB1088F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6887D-7E0C-8D49-B02B-20B3427E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5BBDE-DB2B-5D4E-95FC-A45218CA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5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63A4-F1E8-5249-9461-BC12EBB6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25F2F-C6D1-7A49-9B55-D373AC677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E6EC9-34B9-3049-9E7A-513FBA159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E47D6-E22D-3747-BB43-60BAD50CD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18271-15CE-C44C-8218-081E4BDB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536BA-1D6D-DE4B-A157-A8BB8F33E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9AA5-05F8-E34D-9236-FD5454E04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701F2-EF76-664F-B0D9-A2B254CF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56E94-2D8C-EC4D-8DA4-2FC912C4D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CCE9F-198B-C44A-9F27-60FE5834C1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5DAF1-291F-1641-9365-6A4EC3AB6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EE585-ED82-1B4A-8836-C40517991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C47459-4BED-164E-9C60-4D900512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8E7F51-CF65-BD4F-9F43-A3A7C550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9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FD0E-1108-F741-89E0-BEE65FF59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C5866-47C3-6146-BBB3-B87E0D886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8CFF1-5D95-8648-940C-1440C963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49088-55E2-634F-AFD0-49229427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6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B1517-1361-D746-A2E0-CFEB455D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9D96C-707D-EE45-82BE-9C9DF406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1EC3-46D3-574B-8E65-7FD2B9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2592-F2C4-FA44-AE19-1CB45704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2C6DE-1DA4-644B-841A-43AC23BA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72F58-1A12-E74F-9BA0-21EF11BF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CD85-FB87-C246-AA83-7A58FB2B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687F86-45C4-2445-93B7-D5E1AE11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1C987-035D-464A-88C6-6F54530A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1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2B07B-9491-9C42-8482-44F842A38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2850A-00B8-A843-A8C5-AC4B9F50F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FDEFF-B7C2-F048-A4F2-2B56A813C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39D3F-829E-CF43-AC6E-799E2FB3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33B37-08BE-A34D-AEA5-FB82DA62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F1AAA-0E53-9543-BEFA-D9E1A783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8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38432A-8499-1941-998F-84F63DFC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765F-53B0-FB4C-A319-A1267C1CF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54950-48BF-0741-81BD-EDB807416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6FCEB-DAC4-504C-A6D1-DFD1458A22EB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092A4-66DE-8341-B5E3-29524731E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D59E9-81F2-8044-8380-F3F412F11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131FE-A430-DE43-A813-A5E7635E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7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1A5B4A-7E49-9B40-83AD-00C0A8B9FDDC}"/>
              </a:ext>
            </a:extLst>
          </p:cNvPr>
          <p:cNvGrpSpPr/>
          <p:nvPr/>
        </p:nvGrpSpPr>
        <p:grpSpPr>
          <a:xfrm>
            <a:off x="159133" y="260648"/>
            <a:ext cx="11805106" cy="6584355"/>
            <a:chOff x="159133" y="260648"/>
            <a:chExt cx="11805106" cy="65843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4270CE-F783-CC4C-A159-DC95095608D1}"/>
                </a:ext>
              </a:extLst>
            </p:cNvPr>
            <p:cNvSpPr txBox="1"/>
            <p:nvPr/>
          </p:nvSpPr>
          <p:spPr>
            <a:xfrm>
              <a:off x="159133" y="317514"/>
              <a:ext cx="11628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LTE Connected </a:t>
              </a:r>
              <a:r>
                <a:rPr lang="en-US" sz="2400" b="1" i="1" dirty="0"/>
                <a:t>Responder Watch™ </a:t>
              </a:r>
              <a:r>
                <a:rPr lang="en-US" sz="2400" b="1" dirty="0"/>
                <a:t>App</a:t>
              </a:r>
              <a:br>
                <a:rPr lang="en-US" sz="2400" b="1" dirty="0"/>
              </a:b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for </a:t>
              </a:r>
              <a:r>
                <a:rPr lang="en-US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WearOS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-compatible and Samsung Smartwatches*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98F7763-3817-F545-8107-DCBC331C84A9}"/>
                </a:ext>
              </a:extLst>
            </p:cNvPr>
            <p:cNvSpPr/>
            <p:nvPr/>
          </p:nvSpPr>
          <p:spPr>
            <a:xfrm>
              <a:off x="563180" y="6598782"/>
              <a:ext cx="1126490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000" b="0" i="0" dirty="0">
                  <a:solidFill>
                    <a:srgbClr val="666666"/>
                  </a:solidFill>
                  <a:effectLst/>
                  <a:latin typeface="sssM"/>
                </a:rPr>
                <a:t>* Apple Watch and other </a:t>
              </a:r>
              <a:r>
                <a:rPr lang="en-CA" sz="1000" dirty="0">
                  <a:solidFill>
                    <a:srgbClr val="666666"/>
                  </a:solidFill>
                  <a:latin typeface="sssM"/>
                </a:rPr>
                <a:t>smartwatches work with CommandWear for simple messaging functions.			</a:t>
              </a:r>
              <a:r>
                <a:rPr lang="en-CA" sz="1000" b="0" i="0" dirty="0">
                  <a:solidFill>
                    <a:srgbClr val="666666"/>
                  </a:solidFill>
                  <a:effectLst/>
                  <a:latin typeface="sssM"/>
                </a:rPr>
                <a:t>Trademarks are the property of COMMANDWEAR SYSTEMS INC.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FC88DB-6BDD-CC40-8330-892812773A19}"/>
                </a:ext>
              </a:extLst>
            </p:cNvPr>
            <p:cNvSpPr txBox="1"/>
            <p:nvPr/>
          </p:nvSpPr>
          <p:spPr>
            <a:xfrm>
              <a:off x="159133" y="1292839"/>
              <a:ext cx="11805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2060"/>
                  </a:solidFill>
                </a:rPr>
                <a:t>Keeping Responders and Field Workers</a:t>
              </a:r>
              <a:br>
                <a:rPr lang="en-US" b="1" dirty="0">
                  <a:solidFill>
                    <a:srgbClr val="002060"/>
                  </a:solidFill>
                </a:rPr>
              </a:br>
              <a:r>
                <a:rPr lang="en-US" b="1" dirty="0">
                  <a:solidFill>
                    <a:srgbClr val="002060"/>
                  </a:solidFill>
                </a:rPr>
                <a:t>CONNECTED, PROTECTED &amp; FULLY AWARE</a:t>
              </a:r>
              <a:endParaRPr lang="en-US" sz="1400" dirty="0">
                <a:solidFill>
                  <a:srgbClr val="002060"/>
                </a:solidFill>
              </a:endParaRPr>
            </a:p>
          </p:txBody>
        </p:sp>
        <p:pic>
          <p:nvPicPr>
            <p:cNvPr id="19" name="Picture 4" descr="http://fullstack.ca/images/logos/commandwear.png">
              <a:extLst>
                <a:ext uri="{FF2B5EF4-FFF2-40B4-BE49-F238E27FC236}">
                  <a16:creationId xmlns:a16="http://schemas.microsoft.com/office/drawing/2014/main" id="{ED4256F8-5385-2D42-BE50-90C029E4A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490" r="10114"/>
            <a:stretch>
              <a:fillRect/>
            </a:stretch>
          </p:blipFill>
          <p:spPr bwMode="auto">
            <a:xfrm>
              <a:off x="10740081" y="260648"/>
              <a:ext cx="952236" cy="868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152AD21-72C1-5C43-9740-A33F4778C839}"/>
                </a:ext>
              </a:extLst>
            </p:cNvPr>
            <p:cNvGrpSpPr/>
            <p:nvPr/>
          </p:nvGrpSpPr>
          <p:grpSpPr>
            <a:xfrm>
              <a:off x="563180" y="2148877"/>
              <a:ext cx="11127788" cy="4576637"/>
              <a:chOff x="563180" y="2148877"/>
              <a:chExt cx="11127788" cy="457663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E3718C8-2218-E544-960A-D8AFF6539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7250" y="2181494"/>
                <a:ext cx="2636470" cy="26121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44E550-9082-5948-8645-02A4D676C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912" y="2200806"/>
                <a:ext cx="2596934" cy="259693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AF38441-6A30-2344-BC91-B3C42D47F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5362" y="2883256"/>
                <a:ext cx="1232034" cy="1232034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51AFAA3-114F-234B-9191-F9EA30C60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36362" y="2222563"/>
                <a:ext cx="2575177" cy="257517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9F1C6AE-13E2-9A4C-80E1-03F3D75A2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07862" y="2907465"/>
                <a:ext cx="1242984" cy="1206738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D89B7-207D-784C-AFA3-2FB6F7DA6A47}"/>
                  </a:ext>
                </a:extLst>
              </p:cNvPr>
              <p:cNvSpPr txBox="1"/>
              <p:nvPr/>
            </p:nvSpPr>
            <p:spPr>
              <a:xfrm>
                <a:off x="1247540" y="5063521"/>
                <a:ext cx="2543957" cy="1661993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    Covert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App runs in background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Message receipt vibration, audible or silent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Custom response picklist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Voice-to-text message</a:t>
                </a:r>
                <a:br>
                  <a:rPr lang="en-US" sz="1400" dirty="0"/>
                </a:br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351375-6C41-A74B-AE3A-7F9C75F39BA0}"/>
                  </a:ext>
                </a:extLst>
              </p:cNvPr>
              <p:cNvSpPr txBox="1"/>
              <p:nvPr/>
            </p:nvSpPr>
            <p:spPr>
              <a:xfrm>
                <a:off x="3818151" y="5028573"/>
                <a:ext cx="2363923" cy="144655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    Controlled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Secure Login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Enable Heart Rate </a:t>
                </a:r>
                <a:br>
                  <a:rPr lang="en-US" sz="1400" dirty="0"/>
                </a:br>
                <a:r>
                  <a:rPr lang="en-US" sz="1400" dirty="0"/>
                  <a:t> Tracking Remotely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No reliance on </a:t>
                </a:r>
                <a:br>
                  <a:rPr lang="en-US" sz="1400" dirty="0"/>
                </a:br>
                <a:r>
                  <a:rPr lang="en-US" sz="1400" dirty="0"/>
                  <a:t> smartphone connection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94461BC-E3A5-0443-A8DE-EA529C090D99}"/>
                  </a:ext>
                </a:extLst>
              </p:cNvPr>
              <p:cNvSpPr txBox="1"/>
              <p:nvPr/>
            </p:nvSpPr>
            <p:spPr>
              <a:xfrm>
                <a:off x="6182074" y="5061287"/>
                <a:ext cx="2697679" cy="1215717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     Protected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Heart Rate Alert sent to Commander / Control Center</a:t>
                </a:r>
                <a:br>
                  <a:rPr lang="en-US" sz="300" dirty="0"/>
                </a:br>
                <a:br>
                  <a:rPr lang="en-US" sz="300" dirty="0"/>
                </a:br>
                <a:r>
                  <a:rPr lang="en-US" sz="1200" dirty="0"/>
                  <a:t>Optional: alert triggers smartphone video/audio streaming</a:t>
                </a:r>
                <a:endParaRPr 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165517-F7B8-9B4E-96DE-47E23D131B5F}"/>
                  </a:ext>
                </a:extLst>
              </p:cNvPr>
              <p:cNvSpPr txBox="1"/>
              <p:nvPr/>
            </p:nvSpPr>
            <p:spPr>
              <a:xfrm>
                <a:off x="8901349" y="5058565"/>
                <a:ext cx="2789619" cy="1231106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     Aware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Visual/Audible Alert Instantly Locates Responder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Two-way secure messaging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Real-time GPS Tracking</a:t>
                </a:r>
              </a:p>
            </p:txBody>
          </p:sp>
          <p:sp>
            <p:nvSpPr>
              <p:cNvPr id="27" name="Striped Right Arrow 26">
                <a:extLst>
                  <a:ext uri="{FF2B5EF4-FFF2-40B4-BE49-F238E27FC236}">
                    <a16:creationId xmlns:a16="http://schemas.microsoft.com/office/drawing/2014/main" id="{53732247-CF0F-9341-BD7A-BD6ED85F9665}"/>
                  </a:ext>
                </a:extLst>
              </p:cNvPr>
              <p:cNvSpPr/>
              <p:nvPr/>
            </p:nvSpPr>
            <p:spPr>
              <a:xfrm>
                <a:off x="7804741" y="3364479"/>
                <a:ext cx="595616" cy="291344"/>
              </a:xfrm>
              <a:prstGeom prst="stripedRightArrow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BECB54-6F9D-3642-AC05-9BC296DAD2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512423" y="2148877"/>
                <a:ext cx="3178545" cy="2354356"/>
                <a:chOff x="8790016" y="2148877"/>
                <a:chExt cx="3178545" cy="2354356"/>
              </a:xfrm>
              <a:solidFill>
                <a:schemeClr val="bg1">
                  <a:alpha val="0"/>
                </a:schemeClr>
              </a:solidFill>
              <a:effectLst/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F4C64A88-C9E4-964C-9402-BFFC627B802F}"/>
                    </a:ext>
                  </a:extLst>
                </p:cNvPr>
                <p:cNvGrpSpPr/>
                <p:nvPr/>
              </p:nvGrpSpPr>
              <p:grpSpPr>
                <a:xfrm>
                  <a:off x="8790016" y="2148877"/>
                  <a:ext cx="3178545" cy="2354356"/>
                  <a:chOff x="8790016" y="2366742"/>
                  <a:chExt cx="2789619" cy="1955310"/>
                </a:xfrm>
                <a:grpFill/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94E85034-2225-DF4C-84E1-BBBEA888B7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90016" y="2366742"/>
                    <a:ext cx="2789619" cy="195531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D5759624-1C98-BB4D-8105-3905E0914C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959001" y="2572418"/>
                    <a:ext cx="2462189" cy="1558348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</p:pic>
            </p:grp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0BF88A8-9984-DA40-8BF4-145689430056}"/>
                    </a:ext>
                  </a:extLst>
                </p:cNvPr>
                <p:cNvSpPr/>
                <p:nvPr/>
              </p:nvSpPr>
              <p:spPr>
                <a:xfrm>
                  <a:off x="10169418" y="3037901"/>
                  <a:ext cx="36000" cy="36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endParaRPr lang="en-US" dirty="0"/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8AC79B-6C47-4F44-B64A-2254D4DE5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5240" y="2867931"/>
                <a:ext cx="1246271" cy="1246271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noFill/>
              </a:ln>
              <a:effectLst/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FE2BA0E-4C52-C543-AD9F-C8AFE1DD3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3180" y="3734392"/>
                <a:ext cx="943377" cy="943377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63500" cap="rnd">
                <a:noFill/>
              </a:ln>
              <a:effectLst>
                <a:outerShdw blurRad="3810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792A6B0-538A-2749-A0AF-925930E72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harpenSoften amount="-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424880" y="3757064"/>
                <a:ext cx="898032" cy="898032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63500" cap="rnd">
                <a:noFill/>
              </a:ln>
              <a:effectLst>
                <a:outerShdw blurRad="3810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161015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B64BEB03E64458DEFE7C85B474EF2" ma:contentTypeVersion="7" ma:contentTypeDescription="Create a new document." ma:contentTypeScope="" ma:versionID="061afec9ed4ac824a0f5c7401440c836">
  <xsd:schema xmlns:xsd="http://www.w3.org/2001/XMLSchema" xmlns:xs="http://www.w3.org/2001/XMLSchema" xmlns:p="http://schemas.microsoft.com/office/2006/metadata/properties" xmlns:ns2="e4add64f-b902-4bb0-ad24-7aae1c9ced69" targetNamespace="http://schemas.microsoft.com/office/2006/metadata/properties" ma:root="true" ma:fieldsID="23dead41ee56d1c0f51837760ca3cfc6" ns2:_="">
    <xsd:import namespace="e4add64f-b902-4bb0-ad24-7aae1c9ced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add64f-b902-4bb0-ad24-7aae1c9ce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b8ce77a0-e67f-416b-bd02-45cda2d68ae0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6E68B0-ADBF-4DB1-B826-49F51B0F40F8}"/>
</file>

<file path=customXml/itemProps2.xml><?xml version="1.0" encoding="utf-8"?>
<ds:datastoreItem xmlns:ds="http://schemas.openxmlformats.org/officeDocument/2006/customXml" ds:itemID="{4983E49F-59A2-43B4-A563-8F87720E9A1E}"/>
</file>

<file path=customXml/itemProps3.xml><?xml version="1.0" encoding="utf-8"?>
<ds:datastoreItem xmlns:ds="http://schemas.openxmlformats.org/officeDocument/2006/customXml" ds:itemID="{018CC1E4-432F-413F-8A99-81B0F89E8A1F}"/>
</file>

<file path=customXml/itemProps4.xml><?xml version="1.0" encoding="utf-8"?>
<ds:datastoreItem xmlns:ds="http://schemas.openxmlformats.org/officeDocument/2006/customXml" ds:itemID="{84724AE3-5A35-46FA-91D3-7583A12BEB20}"/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76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sssM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Morrow</dc:creator>
  <cp:lastModifiedBy>Mike Morrow</cp:lastModifiedBy>
  <cp:revision>25</cp:revision>
  <cp:lastPrinted>2019-02-19T17:49:44Z</cp:lastPrinted>
  <dcterms:created xsi:type="dcterms:W3CDTF">2018-06-20T19:11:27Z</dcterms:created>
  <dcterms:modified xsi:type="dcterms:W3CDTF">2019-07-25T18:58:13Z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0x010100E77B64BEB03E64458DEFE7C85B474EF2</vt:lpwstr>
  </property>
</Properties>
</file>